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81110659"/>
              </p:ext>
            </p:extLst>
          </p:nvPr>
        </p:nvGraphicFramePr>
        <p:xfrm>
          <a:off x="200472" y="2637546"/>
          <a:ext cx="4573141" cy="1935480"/>
        </p:xfrm>
        <a:graphic>
          <a:graphicData uri="http://schemas.openxmlformats.org/drawingml/2006/table">
            <a:tbl>
              <a:tblPr/>
              <a:tblGrid>
                <a:gridCol w="4573141">
                  <a:extLst>
                    <a:ext uri="{9D8B030D-6E8A-4147-A177-3AD203B41FA5}">
                      <a16:colId xmlns:a16="http://schemas.microsoft.com/office/drawing/2014/main" val="20000"/>
                    </a:ext>
                  </a:extLst>
                </a:gridCol>
              </a:tblGrid>
              <a:tr h="18944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144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kk-KZ" altLang="ru-RU" sz="1200" b="1" dirty="0"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smtClean="0">
                <a:latin typeface="Times New Roman" panose="02020603050405020304" pitchFamily="18" charset="0"/>
                <a:cs typeface="Times New Roman" panose="02020603050405020304" pitchFamily="18" charset="0"/>
              </a:rPr>
              <a:t>мамырдағы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646878"/>
          </a:xfrm>
          <a:prstGeom prst="rect">
            <a:avLst/>
          </a:prstGeom>
        </p:spPr>
        <p:txBody>
          <a:bodyPr wrap="square">
            <a:spAutoFit/>
          </a:bodyPr>
          <a:lstStyle/>
          <a:p>
            <a:pPr lvl="0" algn="ctr"/>
            <a:r>
              <a:rPr lang="ru-RU" altLang="ru-RU" sz="1200" b="1" dirty="0" err="1" smtClean="0">
                <a:solidFill>
                  <a:srgbClr val="000000"/>
                </a:solidFill>
                <a:latin typeface="Times New Roman" panose="02020603050405020304" pitchFamily="18" charset="0"/>
                <a:cs typeface="Times New Roman" panose="02020603050405020304" pitchFamily="18" charset="0"/>
              </a:rPr>
              <a:t>Қызылорда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25 мамырға </a:t>
            </a:r>
            <a:r>
              <a:rPr lang="kk-KZ" altLang="ru-RU" sz="1100" b="1" dirty="0" smtClean="0">
                <a:solidFill>
                  <a:srgbClr val="000000"/>
                </a:solidFill>
                <a:latin typeface="Times New Roman" panose="02020603050405020304" pitchFamily="18" charset="0"/>
                <a:cs typeface="Times New Roman" panose="02020603050405020304" pitchFamily="18" charset="0"/>
              </a:rPr>
              <a:t>ауа </a:t>
            </a:r>
            <a:r>
              <a:rPr lang="kk-KZ" altLang="ru-RU" sz="1100" b="1" dirty="0">
                <a:solidFill>
                  <a:srgbClr val="000000"/>
                </a:solidFill>
                <a:latin typeface="Times New Roman" panose="02020603050405020304" pitchFamily="18" charset="0"/>
                <a:cs typeface="Times New Roman" panose="02020603050405020304" pitchFamily="18" charset="0"/>
              </a:rPr>
              <a:t>райы </a:t>
            </a:r>
            <a:r>
              <a:rPr lang="kk-KZ" altLang="ru-RU" sz="1100" b="1" dirty="0" smtClean="0">
                <a:solidFill>
                  <a:srgbClr val="000000"/>
                </a:solidFill>
                <a:latin typeface="Times New Roman" panose="02020603050405020304" pitchFamily="18" charset="0"/>
                <a:cs typeface="Times New Roman" panose="02020603050405020304" pitchFamily="18" charset="0"/>
              </a:rPr>
              <a:t>болжамы </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24 мамыр сағ. </a:t>
            </a:r>
            <a:r>
              <a:rPr lang="ru-RU" altLang="ru-RU" sz="1100" b="1" dirty="0" smtClean="0">
                <a:solidFill>
                  <a:srgbClr val="000000"/>
                </a:solidFill>
                <a:latin typeface="Times New Roman" panose="02020603050405020304" pitchFamily="18" charset="0"/>
                <a:cs typeface="Times New Roman" panose="02020603050405020304" pitchFamily="18" charset="0"/>
              </a:rPr>
              <a:t>20-дан</a:t>
            </a:r>
            <a:r>
              <a:rPr lang="kk-KZ"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25 мамыр сағ.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жауын-шашынсыз. Жел шығыстан соғады, күші 7-12 м/с. Ауаның температурасы түнде 13-15, күндіз 32-34 градус жылы.</a:t>
            </a:r>
          </a:p>
          <a:p>
            <a:pPr indent="182563" algn="just"/>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Түнде 26 мамырға ауа райы болжамы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25 мамыр сағ. </a:t>
            </a:r>
            <a:r>
              <a:rPr lang="ru-RU" altLang="ru-RU" sz="1200" b="1" dirty="0" smtClean="0">
                <a:solidFill>
                  <a:srgbClr val="000000"/>
                </a:solidFill>
                <a:latin typeface="Times New Roman" panose="02020603050405020304" pitchFamily="18" charset="0"/>
                <a:cs typeface="Times New Roman" panose="02020603050405020304" pitchFamily="18" charset="0"/>
              </a:rPr>
              <a:t>20-дан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26 мамыр сағ. </a:t>
            </a:r>
            <a:r>
              <a:rPr lang="ru-RU" altLang="ru-RU" sz="1200" b="1" dirty="0" smtClean="0">
                <a:solidFill>
                  <a:srgbClr val="000000"/>
                </a:solidFill>
                <a:latin typeface="Times New Roman" panose="02020603050405020304" pitchFamily="18" charset="0"/>
                <a:cs typeface="Times New Roman" panose="02020603050405020304" pitchFamily="18" charset="0"/>
              </a:rPr>
              <a:t>08-ге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жауын-шашынсыз. Жел оңтүстік-шығыстан оңтүстік-батысқа ауысады, күші 4-9 м/с</a:t>
            </a:r>
            <a:r>
              <a:rPr lang="kk-KZ" sz="1200" dirty="0">
                <a:latin typeface="Times New Roman" panose="02020603050405020304" pitchFamily="18" charset="0"/>
                <a:cs typeface="Times New Roman" panose="02020603050405020304" pitchFamily="18" charset="0"/>
              </a:rPr>
              <a:t>. Ауаның </a:t>
            </a:r>
            <a:r>
              <a:rPr lang="kk-KZ" sz="1200" dirty="0" smtClean="0">
                <a:latin typeface="Times New Roman" panose="02020603050405020304" pitchFamily="18" charset="0"/>
                <a:cs typeface="Times New Roman" panose="02020603050405020304" pitchFamily="18" charset="0"/>
              </a:rPr>
              <a:t>температурасы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16-18 градус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1704" y="2958122"/>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сейілуіне</a:t>
            </a:r>
            <a:r>
              <a:rPr lang="ru-RU" sz="1200" b="1"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төмен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39014822"/>
              </p:ext>
            </p:extLst>
          </p:nvPr>
        </p:nvGraphicFramePr>
        <p:xfrm>
          <a:off x="5026096" y="4531958"/>
          <a:ext cx="4691064" cy="1896859"/>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812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720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3</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0.021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720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11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0.038</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720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61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0.122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24720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570</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0.114</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24720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79611">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345</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smtClean="0">
                          <a:solidFill>
                            <a:srgbClr val="000000"/>
                          </a:solidFill>
                          <a:effectLst/>
                          <a:latin typeface="Times New Roman" panose="02020603050405020304" pitchFamily="18" charset="0"/>
                        </a:rPr>
                        <a:t>0.69</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3685216721"/>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3"/>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ru-RU" altLang="x-none" sz="800" b="0" dirty="0" err="1" smtClean="0">
                          <a:latin typeface="Times New Roman" panose="02020603050405020304" pitchFamily="18" charset="0"/>
                          <a:cs typeface="Times New Roman" panose="02020603050405020304" pitchFamily="18" charset="0"/>
                        </a:rPr>
                        <a:t>Тастаева</a:t>
                      </a:r>
                      <a:r>
                        <a:rPr lang="ru-RU" altLang="x-none" sz="800" b="0" baseline="0" smtClean="0">
                          <a:latin typeface="Times New Roman" panose="02020603050405020304" pitchFamily="18" charset="0"/>
                          <a:cs typeface="Times New Roman" panose="02020603050405020304" pitchFamily="18" charset="0"/>
                        </a:rPr>
                        <a:t> С</a:t>
                      </a:r>
                      <a:r>
                        <a:rPr lang="ru-RU" altLang="x-none" sz="800" b="0" smtClean="0">
                          <a:latin typeface="Times New Roman" panose="02020603050405020304" pitchFamily="18" charset="0"/>
                          <a:cs typeface="Times New Roman" panose="02020603050405020304" pitchFamily="18" charset="0"/>
                        </a:rPr>
                        <a:t>.</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17750</TotalTime>
  <Words>549</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4307</cp:revision>
  <cp:lastPrinted>2021-07-01T07:38:07Z</cp:lastPrinted>
  <dcterms:created xsi:type="dcterms:W3CDTF">2018-03-27T06:03:00Z</dcterms:created>
  <dcterms:modified xsi:type="dcterms:W3CDTF">2026-05-24T06:02:48Z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